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270" r:id="rId3"/>
    <p:sldId id="275" r:id="rId4"/>
    <p:sldId id="276" r:id="rId5"/>
    <p:sldId id="273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82FD86B2-C060-4F4F-81E9-D3705CF65C43}">
          <p14:sldIdLst>
            <p14:sldId id="268"/>
          </p14:sldIdLst>
        </p14:section>
        <p14:section name="obsah - vložte snímek ze  šablony" id="{235AC8B0-8BD2-4E59-81B3-FB0BB9360AFB}">
          <p14:sldIdLst>
            <p14:sldId id="270"/>
            <p14:sldId id="275"/>
            <p14:sldId id="276"/>
            <p14:sldId id="273"/>
            <p14:sldId id="274"/>
          </p14:sldIdLst>
        </p14:section>
        <p14:section name="závěr" id="{49A95331-DA14-4E69-9218-0E2450B1C3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6FF"/>
    <a:srgbClr val="F2CDE0"/>
    <a:srgbClr val="D3DF89"/>
    <a:srgbClr val="B0D2F0"/>
    <a:srgbClr val="B0D2FE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 autoAdjust="0"/>
    <p:restoredTop sz="75151" autoAdjust="0"/>
  </p:normalViewPr>
  <p:slideViewPr>
    <p:cSldViewPr snapToGrid="0">
      <p:cViewPr varScale="1">
        <p:scale>
          <a:sx n="86" d="100"/>
          <a:sy n="86" d="100"/>
        </p:scale>
        <p:origin x="23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4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EE624-0ED7-44FA-B8CE-8462E7E52DEA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A0D5-85A6-4E19-B96A-73C5366D71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576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9959-0DE2-4543-993C-40C884C671A4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39C5-E278-4B09-9422-FBC3C3812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53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solidFill>
              <a:srgbClr val="B0D2FE"/>
            </a:solidFill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rázek 10"/>
          <p:cNvSpPr>
            <a:spLocks noGrp="1"/>
          </p:cNvSpPr>
          <p:nvPr>
            <p:ph type="pic" sz="quarter" idx="10"/>
          </p:nvPr>
        </p:nvSpPr>
        <p:spPr>
          <a:xfrm>
            <a:off x="1271588" y="1119188"/>
            <a:ext cx="7245350" cy="5011737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823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7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8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64" r:id="rId4"/>
    <p:sldLayoutId id="2147483685" r:id="rId5"/>
    <p:sldLayoutId id="2147483672" r:id="rId6"/>
    <p:sldLayoutId id="2147483679" r:id="rId7"/>
    <p:sldLayoutId id="2147483675" r:id="rId8"/>
    <p:sldLayoutId id="2147483684" r:id="rId9"/>
    <p:sldLayoutId id="2147483673" r:id="rId10"/>
    <p:sldLayoutId id="2147483680" r:id="rId11"/>
    <p:sldLayoutId id="2147483676" r:id="rId12"/>
    <p:sldLayoutId id="2147483683" r:id="rId13"/>
    <p:sldLayoutId id="2147483674" r:id="rId14"/>
    <p:sldLayoutId id="2147483681" r:id="rId15"/>
    <p:sldLayoutId id="2147483677" r:id="rId16"/>
    <p:sldLayoutId id="2147483682" r:id="rId17"/>
    <p:sldLayoutId id="2147483663" r:id="rId18"/>
    <p:sldLayoutId id="2147483665" r:id="rId19"/>
    <p:sldLayoutId id="2147483691" r:id="rId20"/>
    <p:sldLayoutId id="2147483666" r:id="rId21"/>
    <p:sldLayoutId id="2147483667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50231" y="165100"/>
            <a:ext cx="8608633" cy="70485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SEMINÁŘ PRO PŘÍJEMCE</a:t>
            </a:r>
          </a:p>
          <a:p>
            <a:r>
              <a:rPr lang="cs-CZ" b="1" dirty="0"/>
              <a:t>REALIZACE PROJEKTŮ VE 48. VÝZVĚ OP PPR</a:t>
            </a:r>
          </a:p>
        </p:txBody>
      </p:sp>
    </p:spTree>
    <p:extLst>
      <p:ext uri="{BB962C8B-B14F-4D97-AF65-F5344CB8AC3E}">
        <p14:creationId xmlns:p14="http://schemas.microsoft.com/office/powerpoint/2010/main" val="32788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Přístup na internet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/>
          <a:lstStyle/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WIFI: </a:t>
            </a:r>
            <a:r>
              <a:rPr lang="cs-CZ" b="1" dirty="0"/>
              <a:t>MHMPE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20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dirty="0"/>
              <a:t>Výzva č. 48 – Modernizace zařízení a vybavení pražských škol III</a:t>
            </a:r>
            <a:endParaRPr lang="cs-CZ" sz="28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2690905"/>
              </p:ext>
            </p:extLst>
          </p:nvPr>
        </p:nvGraphicFramePr>
        <p:xfrm>
          <a:off x="630238" y="1608084"/>
          <a:ext cx="7977737" cy="4522517"/>
        </p:xfrm>
        <a:graphic>
          <a:graphicData uri="http://schemas.openxmlformats.org/drawingml/2006/table">
            <a:tbl>
              <a:tblPr/>
              <a:tblGrid>
                <a:gridCol w="265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3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913">
                <a:tc>
                  <a:txBody>
                    <a:bodyPr/>
                    <a:lstStyle/>
                    <a:p>
                      <a:r>
                        <a:rPr lang="cs-CZ" sz="1600" b="1" dirty="0"/>
                        <a:t>Prioritní osa: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4. Vzdělání a vzdělanost a podpora zaměstnanosti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3">
                <a:tc>
                  <a:txBody>
                    <a:bodyPr/>
                    <a:lstStyle/>
                    <a:p>
                      <a:r>
                        <a:rPr lang="cs-CZ" sz="1600" b="1" dirty="0"/>
                        <a:t>Specifický cíl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SC 4.1 Navýšení kapacity a zkvalitnění předškolního, základního a středního vzdělávání a zařízení pro poskytování péče o děti do 3 let</a:t>
                      </a:r>
                    </a:p>
                    <a:p>
                      <a:endParaRPr lang="cs-CZ" sz="1800" dirty="0"/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67">
                <a:tc>
                  <a:txBody>
                    <a:bodyPr/>
                    <a:lstStyle/>
                    <a:p>
                      <a:r>
                        <a:rPr lang="cs-CZ" sz="1600" b="1" dirty="0"/>
                        <a:t>Stav: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Uzavřená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596">
                <a:tc>
                  <a:txBody>
                    <a:bodyPr/>
                    <a:lstStyle/>
                    <a:p>
                      <a:r>
                        <a:rPr lang="cs-CZ" sz="1600" b="1" dirty="0"/>
                        <a:t>Datum vyhlášení výzvy: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15. 9. 2020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596">
                <a:tc>
                  <a:txBody>
                    <a:bodyPr/>
                    <a:lstStyle/>
                    <a:p>
                      <a:r>
                        <a:rPr lang="cs-CZ" sz="1600" b="1" dirty="0"/>
                        <a:t>Zahájení příjmu žádostí: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16. 10. 2020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596">
                <a:tc>
                  <a:txBody>
                    <a:bodyPr/>
                    <a:lstStyle/>
                    <a:p>
                      <a:r>
                        <a:rPr lang="cs-CZ" sz="1600" b="1" dirty="0"/>
                        <a:t>Ukončení příjmu žádostí: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15. 2. 2021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367">
                <a:tc>
                  <a:txBody>
                    <a:bodyPr/>
                    <a:lstStyle/>
                    <a:p>
                      <a:r>
                        <a:rPr lang="cs-CZ" sz="1600" b="1" dirty="0"/>
                        <a:t>Celková alokace: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150 mil. Kč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367">
                <a:tc>
                  <a:txBody>
                    <a:bodyPr/>
                    <a:lstStyle/>
                    <a:p>
                      <a:r>
                        <a:rPr lang="cs-CZ" sz="1600" b="1" dirty="0"/>
                        <a:t>Alokace na váš projekt: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0,6 - 15 mil. Kč</a:t>
                      </a:r>
                    </a:p>
                  </a:txBody>
                  <a:tcPr marL="44855" marR="44855" marT="22427" marB="22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60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Průběh hodnocení 48. výzvy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Předloženo </a:t>
            </a:r>
            <a:r>
              <a:rPr lang="cs-CZ" sz="2400" b="1" u="sng" dirty="0"/>
              <a:t>140 žádostí</a:t>
            </a:r>
            <a:r>
              <a:rPr lang="cs-CZ" sz="2400" b="1" dirty="0"/>
              <a:t> </a:t>
            </a:r>
            <a:r>
              <a:rPr lang="cs-CZ" sz="2400" dirty="0"/>
              <a:t>o podporu s celkovými způsobilými náklady 252,58 mil. Kč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/>
              <a:t>Splnilo formální náležitosti a podmínky přijatelnosti celkem </a:t>
            </a:r>
            <a:r>
              <a:rPr lang="cs-CZ" sz="2400" b="1" u="sng" dirty="0"/>
              <a:t>125 žádostí</a:t>
            </a:r>
            <a:r>
              <a:rPr lang="cs-CZ" sz="2400" b="1" dirty="0"/>
              <a:t> </a:t>
            </a:r>
            <a:r>
              <a:rPr lang="cs-CZ" sz="2400" dirty="0"/>
              <a:t>o podporu</a:t>
            </a:r>
          </a:p>
          <a:p>
            <a:pPr marL="0" indent="0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/>
              <a:t>Podpořeno </a:t>
            </a:r>
            <a:r>
              <a:rPr lang="cs-CZ" sz="2400" b="1" u="sng" dirty="0"/>
              <a:t>107 projektů</a:t>
            </a:r>
            <a:r>
              <a:rPr lang="cs-CZ" sz="2400" b="1" dirty="0"/>
              <a:t> </a:t>
            </a:r>
            <a:r>
              <a:rPr lang="cs-CZ" sz="2400" dirty="0"/>
              <a:t>(vyčerpána celá alokace)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88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Program semináře</a:t>
            </a:r>
            <a:endParaRPr lang="cs-CZ" sz="28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306620"/>
              </p:ext>
            </p:extLst>
          </p:nvPr>
        </p:nvGraphicFramePr>
        <p:xfrm>
          <a:off x="950602" y="1272559"/>
          <a:ext cx="7560191" cy="402104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4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9:00 – 9:30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Registrace účastníků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9:30 – 9:35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Zahájení semináře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9:35 – 10:35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Pravidla programu, Pravidla</a:t>
                      </a:r>
                      <a:r>
                        <a:rPr lang="cs-CZ" sz="16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pro výběrové řízení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10:35 – 10:50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Přestávka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10:50 – 11:10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Indikátory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11:10 – 11:25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Přestávka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11:25 – 12:00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Nástroje monitorování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12:00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Závěr semináře/diskuze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98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Používané zkratky</a:t>
            </a:r>
            <a:endParaRPr lang="cs-CZ" sz="28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50052"/>
              </p:ext>
            </p:extLst>
          </p:nvPr>
        </p:nvGraphicFramePr>
        <p:xfrm>
          <a:off x="950602" y="1272559"/>
          <a:ext cx="7560191" cy="421384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4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648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PO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n-lt"/>
                        </a:rPr>
                        <a:t>Prioritní osa 4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55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MS2014+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+mn-lt"/>
                        </a:rPr>
                        <a:t>Monitorovací systém evropských strukturálních a investičních fondů pro programové období 2014–2020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5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IS KP14+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n-lt"/>
                        </a:rPr>
                        <a:t>Informační systém koncového příjemce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3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EFRR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+mn-lt"/>
                        </a:rPr>
                        <a:t>Evropský fond pro regionální rozvoj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96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/>
                        <a:t>ZoR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n-lt"/>
                        </a:rPr>
                        <a:t>Zpráva o realizaci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94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/>
                        <a:t>ŽoP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n-lt"/>
                        </a:rPr>
                        <a:t>Žádost o platbu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924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/>
                        <a:t>ŽoZ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n-lt"/>
                        </a:rPr>
                        <a:t>Žádost o změnu (změnové</a:t>
                      </a:r>
                      <a:r>
                        <a:rPr lang="cs-CZ" sz="1600" baseline="0" dirty="0">
                          <a:latin typeface="+mn-lt"/>
                        </a:rPr>
                        <a:t> řízení)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007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/>
                        <a:t>PpŽP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n-lt"/>
                        </a:rPr>
                        <a:t>Pravidla pro žadatele a příjemce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94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VŘ / VZ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n-lt"/>
                        </a:rPr>
                        <a:t>Výběrové řízení / Veřejná zakázka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3127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256</Words>
  <Application>Microsoft Office PowerPoint</Application>
  <PresentationFormat>Předvádění na obrazovce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Motiv Office</vt:lpstr>
      <vt:lpstr>Prezentace aplikace PowerPoint</vt:lpstr>
      <vt:lpstr>Přístup na internet</vt:lpstr>
      <vt:lpstr>Výzva č. 48 – Modernizace zařízení a vybavení pražských škol III</vt:lpstr>
      <vt:lpstr>Průběh hodnocení 48. výzvy</vt:lpstr>
      <vt:lpstr>Program semináře</vt:lpstr>
      <vt:lpstr>Používané zkratky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Veselý Aleš (MHMP, FON)</cp:lastModifiedBy>
  <cp:revision>34</cp:revision>
  <dcterms:created xsi:type="dcterms:W3CDTF">2016-10-18T09:15:21Z</dcterms:created>
  <dcterms:modified xsi:type="dcterms:W3CDTF">2022-10-10T05:01:45Z</dcterms:modified>
</cp:coreProperties>
</file>